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2" r:id="rId14"/>
    <p:sldId id="272" r:id="rId15"/>
    <p:sldId id="274" r:id="rId16"/>
    <p:sldId id="276" r:id="rId17"/>
    <p:sldId id="281" r:id="rId18"/>
    <p:sldId id="273" r:id="rId19"/>
    <p:sldId id="283" r:id="rId20"/>
  </p:sldIdLst>
  <p:sldSz cx="12192000" cy="6858000"/>
  <p:notesSz cx="6858000" cy="9144000"/>
  <p:embeddedFontLst>
    <p:embeddedFont>
      <p:font typeface="Candara" panose="020E0502030303020204" pitchFamily="34" charset="0"/>
      <p:regular r:id="rId22"/>
      <p:bold r:id="rId23"/>
      <p:italic r:id="rId24"/>
      <p:boldItalic r:id="rId25"/>
    </p:embeddedFont>
    <p:embeddedFont>
      <p:font typeface="Candara Light" panose="020E0502030303020204" pitchFamily="34" charset="0"/>
      <p:regular r:id="rId26"/>
      <p: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KoHo" pitchFamily="2" charset="-34"/>
      <p:regular r:id="rId36"/>
      <p:bold r:id="rId37"/>
      <p:italic r:id="rId38"/>
      <p:boldItalic r:id="rId39"/>
    </p:embeddedFont>
    <p:embeddedFont>
      <p:font typeface="Yu Gothic Light" panose="020B0300000000000000" pitchFamily="34" charset="-128"/>
      <p:regular r:id="rId40"/>
    </p:embeddedFont>
    <p:embeddedFont>
      <p:font typeface="Yu Gothic UI Light" panose="020B0300000000000000" pitchFamily="34" charset="-128"/>
      <p:regular r:id="rId41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gRg1PbC1du7CiVVSTnBtxAinYL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714"/>
  </p:normalViewPr>
  <p:slideViewPr>
    <p:cSldViewPr snapToGrid="0">
      <p:cViewPr varScale="1">
        <p:scale>
          <a:sx n="107" d="100"/>
          <a:sy n="107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27a24c40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g2827a24c40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923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27a24c4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g2827a24c4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827a24c40e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g2827a24c40e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4135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024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27a24c40e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2827a24c40e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Blauw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09320"/>
            <a:ext cx="1967541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1"/>
          </a:solidFill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 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43340" y="6630875"/>
            <a:ext cx="2016224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55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336364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Oranj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20612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314914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507024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50893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953625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951643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Groe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731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1557362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Groe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15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016224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8701426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3368981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8663104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432445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4588825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9911334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80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2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Blauw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1"/>
          </a:solidFill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6627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68103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1"/>
          </a:solidFill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01581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888983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32449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964335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ranj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471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5734" y="736829"/>
            <a:ext cx="11040533" cy="884070"/>
          </a:xfrm>
          <a:prstGeom prst="rect">
            <a:avLst/>
          </a:prstGeom>
        </p:spPr>
        <p:txBody>
          <a:bodyPr vert="horz" wrap="square" lIns="180000" tIns="72000" rIns="180000" bIns="72000" rtlCol="0" anchor="ctr">
            <a:sp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0456" y="1748786"/>
            <a:ext cx="11006667" cy="1424981"/>
          </a:xfrm>
          <a:prstGeom prst="rect">
            <a:avLst/>
          </a:prstGeom>
        </p:spPr>
        <p:txBody>
          <a:bodyPr vert="horz" lIns="108000" tIns="72000" rIns="108000" bIns="72000" rtlCol="0">
            <a:sp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30802" y="6405331"/>
            <a:ext cx="1164585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67" i="1"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43340" y="6630875"/>
            <a:ext cx="2945089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67" i="1"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376675" y="6622703"/>
            <a:ext cx="685787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67" i="1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6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hf sldNum="0" hdr="0" ftr="0" dt="0"/>
  <p:txStyles>
    <p:titleStyle>
      <a:lvl1pPr algn="ctr" defTabSz="1219170" rtl="0" eaLnBrk="1" latinLnBrk="0" hangingPunct="1"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16414" indent="-116414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37061" indent="-120648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59824" indent="-122764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480472" indent="-120648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bio.100219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259011" y="1847318"/>
            <a:ext cx="9779453" cy="276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orbel"/>
              <a:buNone/>
            </a:pPr>
            <a:r>
              <a:rPr lang="en-US" sz="5600" cap="none" dirty="0" err="1">
                <a:latin typeface="Yu Gothic UI Light" panose="020B0300000000000000" pitchFamily="34" charset="-128"/>
                <a:ea typeface="Yu Gothic UI Light" panose="020B0300000000000000" pitchFamily="34" charset="-128"/>
                <a:cs typeface="Corbel"/>
                <a:sym typeface="Corbel"/>
              </a:rPr>
              <a:t>PErsoNal</a:t>
            </a:r>
            <a:r>
              <a:rPr lang="en-US" sz="5600" cap="none" dirty="0">
                <a:latin typeface="Yu Gothic UI Light" panose="020B0300000000000000" pitchFamily="34" charset="-128"/>
                <a:ea typeface="Yu Gothic UI Light" panose="020B0300000000000000" pitchFamily="34" charset="-128"/>
                <a:cs typeface="Corbel"/>
                <a:sym typeface="Corbel"/>
              </a:rPr>
              <a:t> Genome </a:t>
            </a:r>
            <a:r>
              <a:rPr lang="en-US" sz="5600" cap="none" dirty="0" err="1">
                <a:latin typeface="Yu Gothic UI Light" panose="020B0300000000000000" pitchFamily="34" charset="-128"/>
                <a:ea typeface="Yu Gothic UI Light" panose="020B0300000000000000" pitchFamily="34" charset="-128"/>
                <a:cs typeface="Corbel"/>
                <a:sym typeface="Corbel"/>
              </a:rPr>
              <a:t>QUery</a:t>
            </a:r>
            <a:r>
              <a:rPr lang="en-US" sz="5600" cap="none" dirty="0">
                <a:latin typeface="Yu Gothic UI Light" panose="020B0300000000000000" pitchFamily="34" charset="-128"/>
                <a:ea typeface="Yu Gothic UI Light" panose="020B0300000000000000" pitchFamily="34" charset="-128"/>
                <a:cs typeface="Corbel"/>
                <a:sym typeface="Corbel"/>
              </a:rPr>
              <a:t> IN healthcare and clinical practice</a:t>
            </a:r>
          </a:p>
        </p:txBody>
      </p:sp>
      <p:sp>
        <p:nvSpPr>
          <p:cNvPr id="109" name="Google Shape;109;p1"/>
          <p:cNvSpPr txBox="1"/>
          <p:nvPr/>
        </p:nvSpPr>
        <p:spPr>
          <a:xfrm>
            <a:off x="17690" y="6372300"/>
            <a:ext cx="1686823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Elias Crum</a:t>
            </a:r>
            <a:endParaRPr sz="1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orbel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10" name="Google Shape;110;p1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7326" y="59287"/>
            <a:ext cx="25050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0758"/>
            <a:ext cx="2448109" cy="145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nguin with a stethoscope and a dna strand&#10;&#10;Description automatically generated">
            <a:extLst>
              <a:ext uri="{FF2B5EF4-FFF2-40B4-BE49-F238E27FC236}">
                <a16:creationId xmlns:a16="http://schemas.microsoft.com/office/drawing/2014/main" id="{C67C1434-74E6-2F00-9AF0-308B00B02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738" y="50758"/>
            <a:ext cx="3178251" cy="3178251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A178EA5D-8C97-8BEE-907E-7571813BE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180" y="361372"/>
            <a:ext cx="1786270" cy="8291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/>
          <p:nvPr/>
        </p:nvSpPr>
        <p:spPr>
          <a:xfrm>
            <a:off x="70485" y="66676"/>
            <a:ext cx="3460115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Objectives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250506" y="1012359"/>
            <a:ext cx="11689959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(1) Investigate the current landscape of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genome data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storage and the Solid ecosystem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lvl="0">
              <a:buClr>
                <a:srgbClr val="000000"/>
              </a:buClr>
              <a:buSzPts val="2200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Deliverable 	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→	Review Paper Composition</a:t>
            </a:r>
            <a:endParaRPr lang="en-US" sz="240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(2) Produce a personal genome sequence test dataset for experimentation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lvl="0">
              <a:buClr>
                <a:srgbClr val="000000"/>
              </a:buClr>
              <a:buSzPts val="2200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Deliverable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→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Test dataset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(3) Investigate the storage of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personal genome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data in Solid data pods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lvl="0">
              <a:buClr>
                <a:srgbClr val="000000"/>
              </a:buClr>
              <a:buSzPts val="2200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Deliverable 	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→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2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data ontology + Solid pod data ingestion protocol</a:t>
            </a:r>
            <a:endParaRPr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(4) Develop querying algorithms for the retrieval of genomic data from personal Solid pods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lvl="0">
              <a:buClr>
                <a:srgbClr val="000000"/>
              </a:buClr>
              <a:buSzPts val="2200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Deliverable 	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→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Querying algorithm(s) for genome data searchability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(5) Ensure practical applicability of project to real-world situations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lvl="0">
              <a:buClr>
                <a:srgbClr val="000000"/>
              </a:buClr>
              <a:buSzPts val="2200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Deliverable 	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→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OMOP genomic-CDM compatible d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ata formatting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4" name="Google Shape;262;g2827a24c40e_2_10">
            <a:extLst>
              <a:ext uri="{FF2B5EF4-FFF2-40B4-BE49-F238E27FC236}">
                <a16:creationId xmlns:a16="http://schemas.microsoft.com/office/drawing/2014/main" id="{E152BFE7-FC19-01C8-873F-3F636FAC1CA5}"/>
              </a:ext>
            </a:extLst>
          </p:cNvPr>
          <p:cNvSpPr/>
          <p:nvPr/>
        </p:nvSpPr>
        <p:spPr>
          <a:xfrm>
            <a:off x="-259126" y="701750"/>
            <a:ext cx="12019325" cy="121211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"/>
          <p:cNvSpPr txBox="1"/>
          <p:nvPr/>
        </p:nvSpPr>
        <p:spPr>
          <a:xfrm>
            <a:off x="70485" y="66675"/>
            <a:ext cx="329269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Approach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3363175" y="758158"/>
            <a:ext cx="1065000" cy="1199700"/>
          </a:xfrm>
          <a:prstGeom prst="round1Rect">
            <a:avLst>
              <a:gd name="adj" fmla="val 16667"/>
            </a:avLst>
          </a:prstGeom>
          <a:solidFill>
            <a:srgbClr val="FFC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File</a:t>
            </a:r>
            <a:endParaRPr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236" name="Google Shape;236;p5"/>
          <p:cNvCxnSpPr/>
          <p:nvPr/>
        </p:nvCxnSpPr>
        <p:spPr>
          <a:xfrm>
            <a:off x="5012125" y="1510250"/>
            <a:ext cx="97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5"/>
          <p:cNvSpPr/>
          <p:nvPr/>
        </p:nvSpPr>
        <p:spPr>
          <a:xfrm>
            <a:off x="6568875" y="792200"/>
            <a:ext cx="2120700" cy="119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Define Genome File Ontology</a:t>
            </a:r>
            <a:endParaRPr sz="20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238" name="Google Shape;238;p5"/>
          <p:cNvCxnSpPr/>
          <p:nvPr/>
        </p:nvCxnSpPr>
        <p:spPr>
          <a:xfrm>
            <a:off x="5723825" y="2660100"/>
            <a:ext cx="3300" cy="95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5"/>
          <p:cNvSpPr/>
          <p:nvPr/>
        </p:nvSpPr>
        <p:spPr>
          <a:xfrm>
            <a:off x="5021675" y="3936700"/>
            <a:ext cx="1407600" cy="132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Solid Pod</a:t>
            </a:r>
            <a:endParaRPr sz="1800" b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40" name="Google Shape;240;p5"/>
          <p:cNvSpPr/>
          <p:nvPr/>
        </p:nvSpPr>
        <p:spPr>
          <a:xfrm rot="5400000">
            <a:off x="5688875" y="359447"/>
            <a:ext cx="73200" cy="3888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6294600" y="2923050"/>
            <a:ext cx="1971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Data Ingestion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215;p3">
            <a:extLst>
              <a:ext uri="{FF2B5EF4-FFF2-40B4-BE49-F238E27FC236}">
                <a16:creationId xmlns:a16="http://schemas.microsoft.com/office/drawing/2014/main" id="{8A847907-DA39-8F63-BF17-956BA7C026B4}"/>
              </a:ext>
            </a:extLst>
          </p:cNvPr>
          <p:cNvSpPr txBox="1"/>
          <p:nvPr/>
        </p:nvSpPr>
        <p:spPr>
          <a:xfrm>
            <a:off x="8627430" y="800100"/>
            <a:ext cx="303116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*OMOP g-CDM compatible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27a24c40e_2_10"/>
          <p:cNvSpPr txBox="1"/>
          <p:nvPr/>
        </p:nvSpPr>
        <p:spPr>
          <a:xfrm>
            <a:off x="70484" y="66675"/>
            <a:ext cx="3371215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Approach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827a24c40e_2_10"/>
          <p:cNvSpPr/>
          <p:nvPr/>
        </p:nvSpPr>
        <p:spPr>
          <a:xfrm>
            <a:off x="8315675" y="3000500"/>
            <a:ext cx="2120700" cy="11997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Query Input</a:t>
            </a:r>
            <a:endParaRPr sz="18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</p:txBody>
      </p:sp>
      <p:cxnSp>
        <p:nvCxnSpPr>
          <p:cNvPr id="248" name="Google Shape;248;g2827a24c40e_2_10"/>
          <p:cNvCxnSpPr/>
          <p:nvPr/>
        </p:nvCxnSpPr>
        <p:spPr>
          <a:xfrm flipH="1">
            <a:off x="6967350" y="3804163"/>
            <a:ext cx="1172100" cy="30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g2827a24c40e_2_10"/>
          <p:cNvSpPr/>
          <p:nvPr/>
        </p:nvSpPr>
        <p:spPr>
          <a:xfrm>
            <a:off x="5088325" y="4028850"/>
            <a:ext cx="1702800" cy="956700"/>
          </a:xfrm>
          <a:prstGeom prst="parallelogram">
            <a:avLst>
              <a:gd name="adj" fmla="val 25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Query Engine</a:t>
            </a:r>
            <a:endParaRPr sz="1800" b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</p:txBody>
      </p:sp>
      <p:cxnSp>
        <p:nvCxnSpPr>
          <p:cNvPr id="250" name="Google Shape;250;g2827a24c40e_2_10"/>
          <p:cNvCxnSpPr/>
          <p:nvPr/>
        </p:nvCxnSpPr>
        <p:spPr>
          <a:xfrm flipH="1">
            <a:off x="3666650" y="4429013"/>
            <a:ext cx="1404000" cy="276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g2827a24c40e_2_10"/>
          <p:cNvCxnSpPr/>
          <p:nvPr/>
        </p:nvCxnSpPr>
        <p:spPr>
          <a:xfrm rot="10800000" flipH="1">
            <a:off x="3626425" y="4797275"/>
            <a:ext cx="1308300" cy="24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g2827a24c40e_2_10"/>
          <p:cNvCxnSpPr/>
          <p:nvPr/>
        </p:nvCxnSpPr>
        <p:spPr>
          <a:xfrm>
            <a:off x="6936300" y="4705675"/>
            <a:ext cx="1234200" cy="3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g2827a24c40e_2_10"/>
          <p:cNvSpPr/>
          <p:nvPr/>
        </p:nvSpPr>
        <p:spPr>
          <a:xfrm>
            <a:off x="8243950" y="4921175"/>
            <a:ext cx="2220953" cy="956700"/>
          </a:xfrm>
          <a:prstGeom prst="flowChartDecision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Output</a:t>
            </a:r>
            <a:endParaRPr sz="18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54" name="Google Shape;254;g2827a24c40e_2_10"/>
          <p:cNvSpPr txBox="1"/>
          <p:nvPr/>
        </p:nvSpPr>
        <p:spPr>
          <a:xfrm>
            <a:off x="5580300" y="667750"/>
            <a:ext cx="65697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Storage and querying steps will require optimization</a:t>
            </a:r>
            <a:endParaRPr sz="2400" i="0" u="none" strike="noStrike" cap="none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55" name="Google Shape;255;g2827a24c40e_2_10"/>
          <p:cNvSpPr/>
          <p:nvPr/>
        </p:nvSpPr>
        <p:spPr>
          <a:xfrm>
            <a:off x="70475" y="1098558"/>
            <a:ext cx="1065000" cy="1199700"/>
          </a:xfrm>
          <a:prstGeom prst="round1Rect">
            <a:avLst>
              <a:gd name="adj" fmla="val 16667"/>
            </a:avLst>
          </a:prstGeom>
          <a:solidFill>
            <a:srgbClr val="FFC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File</a:t>
            </a:r>
            <a:endParaRPr sz="1800" b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256" name="Google Shape;256;g2827a24c40e_2_10"/>
          <p:cNvCxnSpPr/>
          <p:nvPr/>
        </p:nvCxnSpPr>
        <p:spPr>
          <a:xfrm>
            <a:off x="1719425" y="1850650"/>
            <a:ext cx="97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7" name="Google Shape;257;g2827a24c40e_2_10"/>
          <p:cNvSpPr/>
          <p:nvPr/>
        </p:nvSpPr>
        <p:spPr>
          <a:xfrm>
            <a:off x="3276175" y="1132600"/>
            <a:ext cx="2120700" cy="119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Define Genome File Ontology</a:t>
            </a:r>
            <a:endParaRPr sz="1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258" name="Google Shape;258;g2827a24c40e_2_10"/>
          <p:cNvCxnSpPr/>
          <p:nvPr/>
        </p:nvCxnSpPr>
        <p:spPr>
          <a:xfrm>
            <a:off x="2431125" y="3000500"/>
            <a:ext cx="3300" cy="95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g2827a24c40e_2_10"/>
          <p:cNvSpPr/>
          <p:nvPr/>
        </p:nvSpPr>
        <p:spPr>
          <a:xfrm>
            <a:off x="1728975" y="4277100"/>
            <a:ext cx="1407600" cy="132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Solid Pod</a:t>
            </a:r>
            <a:endParaRPr sz="1800" b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60" name="Google Shape;260;g2827a24c40e_2_10"/>
          <p:cNvSpPr/>
          <p:nvPr/>
        </p:nvSpPr>
        <p:spPr>
          <a:xfrm rot="5400000">
            <a:off x="2396175" y="699847"/>
            <a:ext cx="73200" cy="3888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827a24c40e_2_10"/>
          <p:cNvSpPr txBox="1"/>
          <p:nvPr/>
        </p:nvSpPr>
        <p:spPr>
          <a:xfrm>
            <a:off x="6770874" y="2301700"/>
            <a:ext cx="2318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980000"/>
                </a:solidFill>
                <a:latin typeface="Corbel"/>
                <a:ea typeface="Corbel"/>
                <a:cs typeface="Corbel"/>
                <a:sym typeface="Corbel"/>
              </a:rPr>
              <a:t>Query Algorithm</a:t>
            </a:r>
            <a:endParaRPr sz="2200" i="0" u="none" strike="noStrike" cap="none" dirty="0">
              <a:solidFill>
                <a:srgbClr val="98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2" name="Google Shape;262;g2827a24c40e_2_10"/>
          <p:cNvSpPr/>
          <p:nvPr/>
        </p:nvSpPr>
        <p:spPr>
          <a:xfrm rot="21172931">
            <a:off x="3493995" y="2810953"/>
            <a:ext cx="8014350" cy="3646375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 txBox="1"/>
          <p:nvPr/>
        </p:nvSpPr>
        <p:spPr>
          <a:xfrm>
            <a:off x="70484" y="66675"/>
            <a:ext cx="9465401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Arial"/>
                <a:cs typeface="Arial"/>
                <a:sym typeface="Corbel"/>
              </a:rPr>
              <a:t>Thoughts about a solution 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383347" y="1381516"/>
            <a:ext cx="9766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Large knowledge graph traversal is not a trivial querying problem</a:t>
            </a:r>
          </a:p>
        </p:txBody>
      </p:sp>
      <p:sp>
        <p:nvSpPr>
          <p:cNvPr id="4" name="Google Shape;268;p6">
            <a:extLst>
              <a:ext uri="{FF2B5EF4-FFF2-40B4-BE49-F238E27FC236}">
                <a16:creationId xmlns:a16="http://schemas.microsoft.com/office/drawing/2014/main" id="{01B7668B-7126-080E-3B58-892CAE708B1E}"/>
              </a:ext>
            </a:extLst>
          </p:cNvPr>
          <p:cNvSpPr txBox="1"/>
          <p:nvPr/>
        </p:nvSpPr>
        <p:spPr>
          <a:xfrm>
            <a:off x="383347" y="2386456"/>
            <a:ext cx="9766200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Current ideas for achieving “good” performance: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Genomic linked data structure leveraging</a:t>
            </a:r>
          </a:p>
          <a:p>
            <a:pPr marL="914400" lvl="1" indent="-457200">
              <a:buClr>
                <a:srgbClr val="000000"/>
              </a:buClr>
              <a:buSzPts val="2200"/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Gene locus / quality filtering / etc.</a:t>
            </a: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Search caching in query engine</a:t>
            </a: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Pre-computed summaries / indexes for more efficient data “location” determination</a:t>
            </a:r>
            <a:endParaRPr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026" name="Picture 2" descr="Penguin Thinking Cartoon Stock Vector (Royalty Free) 89591890 | Shutterstock">
            <a:extLst>
              <a:ext uri="{FF2B5EF4-FFF2-40B4-BE49-F238E27FC236}">
                <a16:creationId xmlns:a16="http://schemas.microsoft.com/office/drawing/2014/main" id="{E721B996-C152-D9AA-B3DC-3B5E67835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2"/>
          <a:stretch/>
        </p:blipFill>
        <p:spPr bwMode="auto">
          <a:xfrm>
            <a:off x="9715500" y="13143"/>
            <a:ext cx="24765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/>
        </p:nvSpPr>
        <p:spPr>
          <a:xfrm>
            <a:off x="70485" y="66675"/>
            <a:ext cx="6056100" cy="6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H</a:t>
            </a: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ow this fits at VITO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137400" y="5853375"/>
            <a:ext cx="1191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Expand</a:t>
            </a:r>
            <a:r>
              <a:rPr lang="en-US" sz="240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genome storage framework to other health institutions beyond VITO</a:t>
            </a:r>
            <a:r>
              <a:rPr lang="en-US"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and its partners</a:t>
            </a:r>
            <a:endParaRPr sz="2400" i="0" u="none" strike="noStrike" cap="none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136249" y="918075"/>
            <a:ext cx="103221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VITO Health Parallel Projects: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Beyond the Genome: Ethical Aspects of Large Cohort Studies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 am frontier study</a:t>
            </a:r>
            <a:endParaRPr sz="24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Pharmacogenomics Passports being developed as part of a collaborative project with JESSA and </a:t>
            </a: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UHasselt</a:t>
            </a:r>
            <a:endParaRPr sz="24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136249" y="3267496"/>
            <a:ext cx="11662051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VITO Solid for personal data management projects: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“We Are” project</a:t>
            </a:r>
          </a:p>
          <a:p>
            <a:pPr marL="914400" lvl="1" indent="-381000"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Setting up a personal data platform (technology + governance)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PhD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UHasselt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(Dore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Staquet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): information retrieval from large multi-pod solid systems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AI Flanders, use case on solid: agent-based model to handle queries on data in pods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2050" name="Picture 2" descr="VITO hiring MLOps Engineer for Healthcare &amp; Clinical Applications in Mol,  Flemish Region, Belgium | LinkedIn">
            <a:extLst>
              <a:ext uri="{FF2B5EF4-FFF2-40B4-BE49-F238E27FC236}">
                <a16:creationId xmlns:a16="http://schemas.microsoft.com/office/drawing/2014/main" id="{E1B76FE3-CECE-8406-2E42-46067837C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450" y="-344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64B837FB-3BE4-76F3-AF67-D4CB9970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0" y="3406500"/>
            <a:ext cx="17907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  <p:bldP spid="288" grpId="0"/>
      <p:bldP spid="2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27a24c40e_0_1"/>
          <p:cNvSpPr txBox="1"/>
          <p:nvPr/>
        </p:nvSpPr>
        <p:spPr>
          <a:xfrm>
            <a:off x="70484" y="66675"/>
            <a:ext cx="4234815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Applications</a:t>
            </a:r>
            <a:endParaRPr sz="1400" b="0" i="0" u="none" strike="noStrike" cap="none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827a24c40e_0_1"/>
          <p:cNvSpPr txBox="1"/>
          <p:nvPr/>
        </p:nvSpPr>
        <p:spPr>
          <a:xfrm>
            <a:off x="295273" y="1257300"/>
            <a:ext cx="9166227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Algorithms, methodologies, and results to be implemented in:</a:t>
            </a:r>
            <a:endParaRPr sz="2600"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303" name="Google Shape;303;g2827a24c40e_0_1"/>
          <p:cNvSpPr txBox="1"/>
          <p:nvPr/>
        </p:nvSpPr>
        <p:spPr>
          <a:xfrm>
            <a:off x="549274" y="1968650"/>
            <a:ext cx="10537825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600" i="0" u="none" strike="noStrike" cap="none" dirty="0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Ongoing pharmacogenomics projects within VITO</a:t>
            </a:r>
            <a:endParaRPr sz="2600" dirty="0"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600" i="0" u="none" strike="noStrike" cap="none" dirty="0">
              <a:solidFill>
                <a:srgbClr val="000000"/>
              </a:solidFill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600" i="0" u="none" strike="noStrike" cap="none" dirty="0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Institutions partnered with VITO, JESSA and Ghent University such as Domus Medica along with other hospitals</a:t>
            </a: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endParaRPr lang="en-US" sz="2600" dirty="0">
              <a:solidFill>
                <a:srgbClr val="000000"/>
              </a:solidFill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600" dirty="0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Connection of personal genome pods to the OMOP network</a:t>
            </a:r>
            <a:endParaRPr sz="2600" dirty="0"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600" i="0" u="none" strike="noStrike" cap="none" dirty="0">
              <a:solidFill>
                <a:srgbClr val="000000"/>
              </a:solidFill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600" i="0" u="none" strike="noStrike" cap="none" dirty="0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WE ARE initiative in data privacy and protection</a:t>
            </a:r>
            <a:endParaRPr sz="2600" dirty="0"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600" i="0" u="none" strike="noStrike" cap="none" dirty="0">
              <a:solidFill>
                <a:srgbClr val="000000"/>
              </a:solidFill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600" i="0" u="none" strike="noStrike" cap="none" dirty="0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Belgian Genome Biobank</a:t>
            </a:r>
            <a:endParaRPr sz="2600" dirty="0"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27a24c40e_2_43"/>
          <p:cNvSpPr txBox="1"/>
          <p:nvPr/>
        </p:nvSpPr>
        <p:spPr>
          <a:xfrm>
            <a:off x="3634950" y="2236500"/>
            <a:ext cx="4922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Questions?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enguin with a stethoscope and a dna strand&#10;&#10;Description automatically generated">
            <a:extLst>
              <a:ext uri="{FF2B5EF4-FFF2-40B4-BE49-F238E27FC236}">
                <a16:creationId xmlns:a16="http://schemas.microsoft.com/office/drawing/2014/main" id="{F26F278E-248E-2786-DC52-73316226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406" y="3637768"/>
            <a:ext cx="2698394" cy="26983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/>
          <p:nvPr/>
        </p:nvSpPr>
        <p:spPr>
          <a:xfrm>
            <a:off x="70485" y="66676"/>
            <a:ext cx="2882265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Sources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179485" y="879194"/>
            <a:ext cx="11325300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Slide 6 (Sequencing Storage):</a:t>
            </a: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Cock, P. J. A., Fields, C. J.,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Goto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N., Heuer, M. L. &amp; Rice, P. M. The Sanger FASTQ file format for sequences with quality scores, and the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Solexa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/Illumina FASTQ variants.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Nucleic Acids Res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38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1767–1771 (2010).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Li, H.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et al.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The Sequence Alignment/Map format and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SAMtools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25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2078–2079 (2009).</a:t>
            </a:r>
            <a:endParaRPr lang="en-US" sz="2200" i="0" u="none" strike="noStrike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Bonfield, J. K. CRAM 3.1: advances in the CRAM file format.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38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1497–1503 (2022).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Danecek, P.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et al.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The variant call format and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VCFtools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27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2156–2158 (2011).</a:t>
            </a:r>
            <a:endParaRPr sz="2200" i="0" u="none" strike="noStrike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7323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/>
          <p:nvPr/>
        </p:nvSpPr>
        <p:spPr>
          <a:xfrm>
            <a:off x="70479" y="66675"/>
            <a:ext cx="101826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Industrial / Societal relevance</a:t>
            </a:r>
            <a:endParaRPr sz="140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"/>
          <p:cNvSpPr txBox="1"/>
          <p:nvPr/>
        </p:nvSpPr>
        <p:spPr>
          <a:xfrm>
            <a:off x="333374" y="1136575"/>
            <a:ext cx="11325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Societal: 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Consumer in control of their own data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Unintended consequences → disruptive in established data flows</a:t>
            </a:r>
          </a:p>
          <a:p>
            <a:pPr marL="1371600" lvl="2" indent="-3810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this is researched in We Are (among other things)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Ethical sharing of personal data for research purposes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VITO PhD of Cato Van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Schyndel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(Health Unit)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96" name="Google Shape;296;p9"/>
          <p:cNvSpPr txBox="1"/>
          <p:nvPr/>
        </p:nvSpPr>
        <p:spPr>
          <a:xfrm>
            <a:off x="333374" y="3959575"/>
            <a:ext cx="113253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Industrial: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Personalized services based on data controlled by </a:t>
            </a:r>
            <a:r>
              <a:rPr lang="en-US" sz="24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users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At VITO, project “SAVE DATA”</a:t>
            </a:r>
          </a:p>
          <a:p>
            <a:pPr marL="1371600" lvl="2" indent="-3810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proof-of-concept with companies on solid-based commercial applications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71600" lvl="2" indent="-3810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Not explored yet for genome data specifically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70485" y="66676"/>
            <a:ext cx="5415915" cy="67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0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Sequencing Storage</a:t>
            </a:r>
            <a:endParaRPr sz="40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0" y="616697"/>
            <a:ext cx="8661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The human genome	 	=	 ~3 billion base pairs</a:t>
            </a:r>
            <a:endParaRPr sz="26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0" y="1097023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3 billion letters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~700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Representative of a single strand of the whole human genome sequence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E.g. : …ATGCCGTAAACAGATGTCA …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TXT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87" name="Google Shape;187;p27" descr="20+ Free Gene Icon &amp; Dna Images - Pixab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562" y="476382"/>
            <a:ext cx="1138518" cy="83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0" y="2535981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Raw human whole genome sequence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~200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hole genome sequences typically have &gt;=30x coverage at each base position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. (i.e.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each base of the genome is represented in the sequence file a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&gt;=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30 times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)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FASTQ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0" y="5413896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genome variant file (list of mutations)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~125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Individual humans only exhibit ~0.1% variation comparatively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(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~3 million mutations).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ariant file records those differences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i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n one individual’s genome compared to the “normal” reference genome. </a:t>
            </a:r>
            <a:endParaRPr sz="2000" i="0" u="none" strike="noStrike" cap="none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88;p27">
            <a:extLst>
              <a:ext uri="{FF2B5EF4-FFF2-40B4-BE49-F238E27FC236}">
                <a16:creationId xmlns:a16="http://schemas.microsoft.com/office/drawing/2014/main" id="{C1F06AAD-D25C-5E4E-37FF-15B3B50EAE6C}"/>
              </a:ext>
            </a:extLst>
          </p:cNvPr>
          <p:cNvSpPr txBox="1"/>
          <p:nvPr/>
        </p:nvSpPr>
        <p:spPr>
          <a:xfrm>
            <a:off x="0" y="3974939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Aligned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whole genome sequence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</a:t>
            </a:r>
            <a:r>
              <a:rPr lang="en-US" sz="2000" b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100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gigabytes // ~15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Whole genome sequence is mapped to a reference human genome and can be stored in various formats. Recent advances have allowed for increased compression.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 //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CRAM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0877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278672" y="4648171"/>
            <a:ext cx="11634651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strike="noStrike" cap="none" dirty="0" err="1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PErsoNal</a:t>
            </a:r>
            <a:r>
              <a:rPr lang="en-US" sz="3600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b="1" i="0" u="sng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Genome</a:t>
            </a:r>
            <a:r>
              <a:rPr lang="en-US" sz="3600" i="0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i="0" strike="noStrike" cap="none" dirty="0" err="1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QUery</a:t>
            </a:r>
            <a:r>
              <a:rPr lang="en-US" sz="3600" b="1" i="0" u="sng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IN healthcare and clinical practice </a:t>
            </a:r>
            <a:endParaRPr sz="3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486884" y="2776537"/>
            <a:ext cx="5218228" cy="130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orbel"/>
              <a:buNone/>
            </a:pPr>
            <a:r>
              <a:rPr lang="en-US" sz="5600" b="0" i="0" u="none" strike="noStrike" cap="none" dirty="0">
                <a:latin typeface="Yu Gothic Light" panose="020B0300000000000000" pitchFamily="34" charset="-128"/>
                <a:ea typeface="Yu Gothic Light" panose="020B0300000000000000" pitchFamily="34" charset="-128"/>
                <a:cs typeface="Candara"/>
                <a:sym typeface="Candara"/>
              </a:rPr>
              <a:t>PENGQUIN</a:t>
            </a:r>
            <a:endParaRPr sz="5600" b="0" i="0" u="none" strike="noStrike" cap="none" dirty="0">
              <a:latin typeface="Yu Gothic Light" panose="020B0300000000000000" pitchFamily="34" charset="-128"/>
              <a:ea typeface="Yu Gothic Light" panose="020B0300000000000000" pitchFamily="34" charset="-128"/>
              <a:cs typeface="Candara"/>
              <a:sym typeface="Candara"/>
            </a:endParaRPr>
          </a:p>
        </p:txBody>
      </p:sp>
      <p:pic>
        <p:nvPicPr>
          <p:cNvPr id="3" name="Picture 2" descr="A penguin with a stethoscope and dna&#10;&#10;Description automatically generated">
            <a:extLst>
              <a:ext uri="{FF2B5EF4-FFF2-40B4-BE49-F238E27FC236}">
                <a16:creationId xmlns:a16="http://schemas.microsoft.com/office/drawing/2014/main" id="{85A49EC8-F5B7-1FAD-45FB-09E93C3E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417" y="-74472"/>
            <a:ext cx="3599165" cy="3599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0" y="-11536"/>
            <a:ext cx="522514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Human Genome</a:t>
            </a:r>
            <a:endParaRPr sz="480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10520039" y="6663051"/>
            <a:ext cx="1601498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 err="1">
                <a:solidFill>
                  <a:srgbClr val="000000"/>
                </a:solidFill>
                <a:latin typeface="Century Gothic" panose="020B0502020202020204" pitchFamily="34" charset="0"/>
                <a:ea typeface="Candara"/>
                <a:cs typeface="Candara"/>
                <a:sym typeface="Candara"/>
              </a:rPr>
              <a:t>Bergström</a:t>
            </a:r>
            <a:r>
              <a:rPr lang="en-US" sz="6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Candara"/>
                <a:cs typeface="Candara"/>
                <a:sym typeface="Candara"/>
              </a:rPr>
              <a:t> et al. SCIENCE 20 Mar 2020.</a:t>
            </a:r>
            <a:endParaRPr dirty="0"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DBF350-CCFE-631A-65DC-2C3A2C9E22F4}"/>
              </a:ext>
            </a:extLst>
          </p:cNvPr>
          <p:cNvGrpSpPr/>
          <p:nvPr/>
        </p:nvGrpSpPr>
        <p:grpSpPr>
          <a:xfrm>
            <a:off x="9333149" y="475518"/>
            <a:ext cx="3110010" cy="3298331"/>
            <a:chOff x="6212439" y="866099"/>
            <a:chExt cx="3110006" cy="3298331"/>
          </a:xfrm>
        </p:grpSpPr>
        <p:pic>
          <p:nvPicPr>
            <p:cNvPr id="3" name="Picture 4" descr="Belfry of Ghent - Wikipedia">
              <a:extLst>
                <a:ext uri="{FF2B5EF4-FFF2-40B4-BE49-F238E27FC236}">
                  <a16:creationId xmlns:a16="http://schemas.microsoft.com/office/drawing/2014/main" id="{D609A492-F87A-D6CE-9DB3-3324C6B7C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281" y="1322682"/>
              <a:ext cx="1674281" cy="284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65C167D-6A58-7FCC-BC8C-6F3732C6F8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418" y="1415725"/>
              <a:ext cx="0" cy="2748705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C86D50-78B0-ED5C-E0FB-14E18204A91A}"/>
                </a:ext>
              </a:extLst>
            </p:cNvPr>
            <p:cNvSpPr txBox="1"/>
            <p:nvPr/>
          </p:nvSpPr>
          <p:spPr>
            <a:xfrm>
              <a:off x="8060174" y="2098108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~91m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DD5D6-3146-CF5E-E083-A3BF260188DE}"/>
                </a:ext>
              </a:extLst>
            </p:cNvPr>
            <p:cNvSpPr txBox="1"/>
            <p:nvPr/>
          </p:nvSpPr>
          <p:spPr>
            <a:xfrm>
              <a:off x="6212439" y="866099"/>
              <a:ext cx="1920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Ghent Belfry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744137-4F6B-1703-A963-CD1CC80757BF}"/>
              </a:ext>
            </a:extLst>
          </p:cNvPr>
          <p:cNvGrpSpPr/>
          <p:nvPr/>
        </p:nvGrpSpPr>
        <p:grpSpPr>
          <a:xfrm>
            <a:off x="5757226" y="76814"/>
            <a:ext cx="3639666" cy="4567430"/>
            <a:chOff x="2455885" y="465800"/>
            <a:chExt cx="3639666" cy="4567429"/>
          </a:xfrm>
        </p:grpSpPr>
        <p:pic>
          <p:nvPicPr>
            <p:cNvPr id="8" name="Picture 2" descr="Large Stack Of Papers On A White Background Stockfoto en meer beelden van  Stapel - Stapel, Papier, Document - iStock">
              <a:extLst>
                <a:ext uri="{FF2B5EF4-FFF2-40B4-BE49-F238E27FC236}">
                  <a16:creationId xmlns:a16="http://schemas.microsoft.com/office/drawing/2014/main" id="{0B6C892F-C9E8-AB65-01FB-8450076859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1" t="8350" r="22167" b="6714"/>
            <a:stretch/>
          </p:blipFill>
          <p:spPr bwMode="auto">
            <a:xfrm>
              <a:off x="3624093" y="465800"/>
              <a:ext cx="2471458" cy="386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8E2E9B-4108-2CAB-98D4-02B7FC476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5230" y="791716"/>
              <a:ext cx="40702" cy="3443352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961A41-B102-7E51-9CC5-59EDE045E3E0}"/>
                </a:ext>
              </a:extLst>
            </p:cNvPr>
            <p:cNvSpPr txBox="1"/>
            <p:nvPr/>
          </p:nvSpPr>
          <p:spPr>
            <a:xfrm>
              <a:off x="2455885" y="1865680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~130m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2EA6DC-4A9A-81DF-C866-47668D714BE3}"/>
                </a:ext>
              </a:extLst>
            </p:cNvPr>
            <p:cNvSpPr txBox="1"/>
            <p:nvPr/>
          </p:nvSpPr>
          <p:spPr>
            <a:xfrm>
              <a:off x="3624093" y="4202232"/>
              <a:ext cx="24382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Printed </a:t>
              </a:r>
            </a:p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Human Genome</a:t>
              </a:r>
              <a:r>
                <a:rPr lang="en-US" sz="18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1 </a:t>
              </a:r>
            </a:p>
          </p:txBody>
        </p:sp>
        <p:pic>
          <p:nvPicPr>
            <p:cNvPr id="12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09651785-2706-4212-D69C-2571F809C23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3378367">
              <a:off x="3305229" y="1548367"/>
              <a:ext cx="3175519" cy="18797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5DB1F9-CEC9-3DC5-BB6D-2C9FA23B92A1}"/>
              </a:ext>
            </a:extLst>
          </p:cNvPr>
          <p:cNvSpPr txBox="1"/>
          <p:nvPr/>
        </p:nvSpPr>
        <p:spPr>
          <a:xfrm>
            <a:off x="0" y="932101"/>
            <a:ext cx="293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is big...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71F68-642D-BBC1-1C8B-AA6B6268EC1E}"/>
              </a:ext>
            </a:extLst>
          </p:cNvPr>
          <p:cNvSpPr txBox="1"/>
          <p:nvPr/>
        </p:nvSpPr>
        <p:spPr>
          <a:xfrm>
            <a:off x="101458" y="1777757"/>
            <a:ext cx="555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~3.2 BILLION base pairs ----&gt; ~</a:t>
            </a:r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700 MB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8F607-01E2-6042-BC57-988E70E31AEA}"/>
              </a:ext>
            </a:extLst>
          </p:cNvPr>
          <p:cNvSpPr txBox="1"/>
          <p:nvPr/>
        </p:nvSpPr>
        <p:spPr>
          <a:xfrm>
            <a:off x="101458" y="3069732"/>
            <a:ext cx="6918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 reality, </a:t>
            </a:r>
          </a:p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sequencing files (BAM files) --&gt; ~</a:t>
            </a:r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200 GB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5AA69-99B4-5FE8-90B5-E30E424756B6}"/>
              </a:ext>
            </a:extLst>
          </p:cNvPr>
          <p:cNvSpPr txBox="1"/>
          <p:nvPr/>
        </p:nvSpPr>
        <p:spPr>
          <a:xfrm>
            <a:off x="7395" y="4746385"/>
            <a:ext cx="7569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So, we distill the information, </a:t>
            </a:r>
          </a:p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Variant Call Formal files (VCF files) --&gt; </a:t>
            </a:r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100 MB – 1 GB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70484" y="66676"/>
            <a:ext cx="7054215" cy="59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Personalized Medicine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grpSp>
        <p:nvGrpSpPr>
          <p:cNvPr id="150" name="Google Shape;150;p25"/>
          <p:cNvGrpSpPr/>
          <p:nvPr/>
        </p:nvGrpSpPr>
        <p:grpSpPr>
          <a:xfrm>
            <a:off x="6306639" y="2628995"/>
            <a:ext cx="5885362" cy="4229005"/>
            <a:chOff x="8390150" y="4018731"/>
            <a:chExt cx="4953727" cy="3559567"/>
          </a:xfrm>
        </p:grpSpPr>
        <p:pic>
          <p:nvPicPr>
            <p:cNvPr id="151" name="Google Shape;151;p25" descr="empowering personalized medicine | precision drug therap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90150" y="4018731"/>
              <a:ext cx="4172017" cy="299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5"/>
            <p:cNvSpPr txBox="1"/>
            <p:nvPr/>
          </p:nvSpPr>
          <p:spPr>
            <a:xfrm>
              <a:off x="11395604" y="7422898"/>
              <a:ext cx="1948273" cy="1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https://alphagenomix.com/empowering-personalized-medicine/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5"/>
          <p:cNvSpPr txBox="1"/>
          <p:nvPr/>
        </p:nvSpPr>
        <p:spPr>
          <a:xfrm>
            <a:off x="110790" y="1942303"/>
            <a:ext cx="955699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Personalized Medicine = Medical care informed by an individual’s genetic profile</a:t>
            </a: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10791" y="3226622"/>
            <a:ext cx="59448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Examples: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Drug prescription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Cancer diagnosis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Cancer therapy development and targeting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Genetic disease screening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53;p25">
            <a:extLst>
              <a:ext uri="{FF2B5EF4-FFF2-40B4-BE49-F238E27FC236}">
                <a16:creationId xmlns:a16="http://schemas.microsoft.com/office/drawing/2014/main" id="{C56E1685-20F1-3BA6-C7D9-F1150BBBCEF6}"/>
              </a:ext>
            </a:extLst>
          </p:cNvPr>
          <p:cNvSpPr txBox="1"/>
          <p:nvPr/>
        </p:nvSpPr>
        <p:spPr>
          <a:xfrm>
            <a:off x="110791" y="965551"/>
            <a:ext cx="677348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All human diseases are influenced by genetics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3" name="Google Shape;152;p25">
            <a:extLst>
              <a:ext uri="{FF2B5EF4-FFF2-40B4-BE49-F238E27FC236}">
                <a16:creationId xmlns:a16="http://schemas.microsoft.com/office/drawing/2014/main" id="{331D0813-102E-871F-786E-1B83FAB32895}"/>
              </a:ext>
            </a:extLst>
          </p:cNvPr>
          <p:cNvSpPr txBox="1"/>
          <p:nvPr/>
        </p:nvSpPr>
        <p:spPr>
          <a:xfrm>
            <a:off x="0" y="6673374"/>
            <a:ext cx="2314680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Jackson et al. Essays Biochem.3 Dec 2018. </a:t>
            </a:r>
            <a:endParaRPr sz="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70486" y="66675"/>
            <a:ext cx="5720714" cy="60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Research Context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068002" y="1083673"/>
            <a:ext cx="605599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Challenges to personalized medicine?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10739" y="2280898"/>
            <a:ext cx="397052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storage and querying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162" name="Google Shape;162;p26"/>
          <p:cNvCxnSpPr>
            <a:cxnSpLocks/>
          </p:cNvCxnSpPr>
          <p:nvPr/>
        </p:nvCxnSpPr>
        <p:spPr>
          <a:xfrm>
            <a:off x="6095999" y="1549942"/>
            <a:ext cx="0" cy="69897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" name="Google Shape;163;p26"/>
          <p:cNvCxnSpPr>
            <a:cxnSpLocks/>
          </p:cNvCxnSpPr>
          <p:nvPr/>
        </p:nvCxnSpPr>
        <p:spPr>
          <a:xfrm>
            <a:off x="6095999" y="2850089"/>
            <a:ext cx="0" cy="69897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" name="Google Shape;164;p26"/>
          <p:cNvSpPr txBox="1"/>
          <p:nvPr/>
        </p:nvSpPr>
        <p:spPr>
          <a:xfrm>
            <a:off x="5596428" y="3609107"/>
            <a:ext cx="99914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Why?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965715" y="5923518"/>
            <a:ext cx="232152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storage</a:t>
            </a:r>
            <a:endParaRPr sz="2200" b="1" i="0" u="none" strike="noStrike" cap="none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941215" y="5923518"/>
            <a:ext cx="241476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Privacy concerns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8806837" y="5927350"/>
            <a:ext cx="287191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Stored data querying</a:t>
            </a:r>
            <a:endParaRPr sz="2200" b="1" i="0" u="none" strike="noStrike" cap="none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168" name="Google Shape;168;p26"/>
          <p:cNvCxnSpPr/>
          <p:nvPr/>
        </p:nvCxnSpPr>
        <p:spPr>
          <a:xfrm flipH="1">
            <a:off x="3407628" y="3809656"/>
            <a:ext cx="2188800" cy="6804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" name="Google Shape;169;p26"/>
          <p:cNvCxnSpPr/>
          <p:nvPr/>
        </p:nvCxnSpPr>
        <p:spPr>
          <a:xfrm>
            <a:off x="6619449" y="3763418"/>
            <a:ext cx="2187388" cy="67860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0" name="Google Shape;170;p26"/>
          <p:cNvCxnSpPr>
            <a:cxnSpLocks/>
          </p:cNvCxnSpPr>
          <p:nvPr/>
        </p:nvCxnSpPr>
        <p:spPr>
          <a:xfrm>
            <a:off x="6095999" y="4074855"/>
            <a:ext cx="0" cy="579183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1" name="Google Shape;171;p26"/>
          <p:cNvGrpSpPr/>
          <p:nvPr/>
        </p:nvGrpSpPr>
        <p:grpSpPr>
          <a:xfrm>
            <a:off x="5264509" y="4823834"/>
            <a:ext cx="2319206" cy="966811"/>
            <a:chOff x="5361224" y="4917790"/>
            <a:chExt cx="2319206" cy="966811"/>
          </a:xfrm>
        </p:grpSpPr>
        <p:pic>
          <p:nvPicPr>
            <p:cNvPr id="172" name="Google Shape;172;p26" descr="20+ Free Gene Icon &amp; Dna Images - Pixaba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61224" y="5050281"/>
              <a:ext cx="1138518" cy="83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6"/>
            <p:cNvSpPr txBox="1"/>
            <p:nvPr/>
          </p:nvSpPr>
          <p:spPr>
            <a:xfrm>
              <a:off x="6031930" y="4917790"/>
              <a:ext cx="16485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9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i="0" u="none" strike="noStrike" cap="none" dirty="0">
                  <a:solidFill>
                    <a:srgbClr val="000000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orbel"/>
                </a:rPr>
                <a:t>~3 BILLION base pairs</a:t>
              </a:r>
              <a:endParaRPr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endParaRPr>
            </a:p>
          </p:txBody>
        </p:sp>
      </p:grpSp>
      <p:grpSp>
        <p:nvGrpSpPr>
          <p:cNvPr id="174" name="Google Shape;174;p26"/>
          <p:cNvGrpSpPr/>
          <p:nvPr/>
        </p:nvGrpSpPr>
        <p:grpSpPr>
          <a:xfrm>
            <a:off x="9737006" y="4654038"/>
            <a:ext cx="1289626" cy="1289626"/>
            <a:chOff x="9655051" y="4279301"/>
            <a:chExt cx="1648365" cy="1648365"/>
          </a:xfrm>
        </p:grpSpPr>
        <p:pic>
          <p:nvPicPr>
            <p:cNvPr id="175" name="Google Shape;175;p26" descr="20+ Free Gene Icon &amp; Dna Images - Pixaba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69846" y="4814995"/>
              <a:ext cx="797935" cy="58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 descr="Database - Free interface icon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55051" y="4279301"/>
              <a:ext cx="1648365" cy="16483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26"/>
          <p:cNvGrpSpPr/>
          <p:nvPr/>
        </p:nvGrpSpPr>
        <p:grpSpPr>
          <a:xfrm>
            <a:off x="1515266" y="4788766"/>
            <a:ext cx="1255835" cy="1004668"/>
            <a:chOff x="1710838" y="3359778"/>
            <a:chExt cx="1255835" cy="1004668"/>
          </a:xfrm>
        </p:grpSpPr>
        <p:pic>
          <p:nvPicPr>
            <p:cNvPr id="178" name="Google Shape;178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10838" y="3359778"/>
              <a:ext cx="1255835" cy="1004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6" descr="20+ Free Gene Icon &amp; Dna Images - Pixaba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05753" y="3748168"/>
              <a:ext cx="666004" cy="4880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70485" y="66676"/>
            <a:ext cx="5415915" cy="67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0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Sequencing Storage</a:t>
            </a:r>
            <a:endParaRPr sz="40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0" y="616697"/>
            <a:ext cx="8661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The human genome	 	=	 ~3 billion base pairs</a:t>
            </a:r>
            <a:endParaRPr sz="26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0" y="1395735"/>
            <a:ext cx="116346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3 billion letters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~700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TXT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87" name="Google Shape;187;p27" descr="20+ Free Gene Icon &amp; Dna Images - Pixab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562" y="476382"/>
            <a:ext cx="1138518" cy="83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0" y="2735122"/>
            <a:ext cx="116346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Raw human whole genome sequence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~200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FASTQ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0" y="5413896"/>
            <a:ext cx="116346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genome variant file (list of mutations)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~125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88;p27">
            <a:extLst>
              <a:ext uri="{FF2B5EF4-FFF2-40B4-BE49-F238E27FC236}">
                <a16:creationId xmlns:a16="http://schemas.microsoft.com/office/drawing/2014/main" id="{C1F06AAD-D25C-5E4E-37FF-15B3B50EAE6C}"/>
              </a:ext>
            </a:extLst>
          </p:cNvPr>
          <p:cNvSpPr txBox="1"/>
          <p:nvPr/>
        </p:nvSpPr>
        <p:spPr>
          <a:xfrm>
            <a:off x="0" y="4074509"/>
            <a:ext cx="116346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Aligned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whole genome sequence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</a:t>
            </a:r>
            <a:r>
              <a:rPr lang="en-US" sz="2000" b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100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gigabytes // ~15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 //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CRAM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/>
        </p:nvSpPr>
        <p:spPr>
          <a:xfrm>
            <a:off x="70486" y="66676"/>
            <a:ext cx="7955914" cy="61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0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Sequencing and Storage Costs</a:t>
            </a:r>
            <a:endParaRPr sz="40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grpSp>
        <p:nvGrpSpPr>
          <p:cNvPr id="195" name="Google Shape;195;p28"/>
          <p:cNvGrpSpPr/>
          <p:nvPr/>
        </p:nvGrpSpPr>
        <p:grpSpPr>
          <a:xfrm>
            <a:off x="166589" y="815500"/>
            <a:ext cx="6946609" cy="3964333"/>
            <a:chOff x="6511944" y="124001"/>
            <a:chExt cx="6064789" cy="3552270"/>
          </a:xfrm>
        </p:grpSpPr>
        <p:pic>
          <p:nvPicPr>
            <p:cNvPr id="196" name="Google Shape;196;p28" descr="Graph: Sequencing Cost Per Geno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58340" y="124001"/>
              <a:ext cx="6018393" cy="3386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8"/>
            <p:cNvSpPr txBox="1"/>
            <p:nvPr/>
          </p:nvSpPr>
          <p:spPr>
            <a:xfrm>
              <a:off x="6511944" y="3510671"/>
              <a:ext cx="3005400" cy="1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https://www.genome.gov/about-genomics/fact-sheets/Sequencing-Human-Genome-cost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28"/>
          <p:cNvSpPr txBox="1"/>
          <p:nvPr/>
        </p:nvSpPr>
        <p:spPr>
          <a:xfrm>
            <a:off x="7383351" y="2163125"/>
            <a:ext cx="3972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Currently ~€300 per genome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327612" y="5030925"/>
            <a:ext cx="110286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Per-base cost of sequencing has been dropping by half every ~5 months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Per-base cost of sequence data storage is dropping by half every ~14 months</a:t>
            </a:r>
            <a:endParaRPr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27a24c40e_2_28"/>
          <p:cNvSpPr txBox="1"/>
          <p:nvPr/>
        </p:nvSpPr>
        <p:spPr>
          <a:xfrm>
            <a:off x="70485" y="66676"/>
            <a:ext cx="9509039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Sequencing and Storage Costs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05" name="Google Shape;205;g2827a24c40e_2_28"/>
          <p:cNvSpPr txBox="1"/>
          <p:nvPr/>
        </p:nvSpPr>
        <p:spPr>
          <a:xfrm>
            <a:off x="428048" y="1810560"/>
            <a:ext cx="110286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By 2025, it is projected that human genome sequence storage will surpass cumulative data stored from social media platforms</a:t>
            </a:r>
            <a:endParaRPr sz="3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06" name="Google Shape;206;g2827a24c40e_2_28"/>
          <p:cNvSpPr txBox="1"/>
          <p:nvPr/>
        </p:nvSpPr>
        <p:spPr>
          <a:xfrm>
            <a:off x="8522100" y="6647802"/>
            <a:ext cx="366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andara"/>
                <a:ea typeface="Candara"/>
                <a:cs typeface="Candara"/>
                <a:sym typeface="Candara"/>
              </a:rPr>
              <a:t>Stevens et al. 2015. </a:t>
            </a:r>
            <a:r>
              <a:rPr lang="en-US" sz="800" dirty="0">
                <a:solidFill>
                  <a:srgbClr val="202020"/>
                </a:solidFill>
                <a:uFill>
                  <a:noFill/>
                </a:uFill>
                <a:latin typeface="Candara"/>
                <a:ea typeface="Candara"/>
                <a:cs typeface="Candara"/>
                <a:sym typeface="Canda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https://doi.org/10.1371/journal.pbio.1002195</a:t>
            </a:r>
            <a:endParaRPr sz="800" dirty="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026" name="Picture 2" descr="Social Media Icon PNG vector in SVG, PDF, AI, CDR format">
            <a:extLst>
              <a:ext uri="{FF2B5EF4-FFF2-40B4-BE49-F238E27FC236}">
                <a16:creationId xmlns:a16="http://schemas.microsoft.com/office/drawing/2014/main" id="{BEECAAD4-18C0-D5F7-316B-9D2F9333D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7" t="33140" r="25687" b="34897"/>
          <a:stretch/>
        </p:blipFill>
        <p:spPr bwMode="auto">
          <a:xfrm>
            <a:off x="2780802" y="4268192"/>
            <a:ext cx="1432874" cy="10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0C2D949-72AF-BDCE-AD94-9120BDBA1892}"/>
              </a:ext>
            </a:extLst>
          </p:cNvPr>
          <p:cNvGrpSpPr/>
          <p:nvPr/>
        </p:nvGrpSpPr>
        <p:grpSpPr>
          <a:xfrm>
            <a:off x="8045785" y="3827836"/>
            <a:ext cx="1533739" cy="1895740"/>
            <a:chOff x="8640589" y="3631501"/>
            <a:chExt cx="1533739" cy="1895740"/>
          </a:xfrm>
        </p:grpSpPr>
        <p:pic>
          <p:nvPicPr>
            <p:cNvPr id="14" name="Picture 13" descr="A black and white circular object&#10;&#10;Description automatically generated">
              <a:extLst>
                <a:ext uri="{FF2B5EF4-FFF2-40B4-BE49-F238E27FC236}">
                  <a16:creationId xmlns:a16="http://schemas.microsoft.com/office/drawing/2014/main" id="{A5B080F0-945A-E5EA-D285-5D9D2630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0589" y="3631501"/>
              <a:ext cx="1533739" cy="1895740"/>
            </a:xfrm>
            <a:prstGeom prst="rect">
              <a:avLst/>
            </a:prstGeom>
          </p:spPr>
        </p:pic>
        <p:pic>
          <p:nvPicPr>
            <p:cNvPr id="4" name="Google Shape;219;p3" descr="20+ Free Gene Icon &amp; Dna Images - Pixabay">
              <a:extLst>
                <a:ext uri="{FF2B5EF4-FFF2-40B4-BE49-F238E27FC236}">
                  <a16:creationId xmlns:a16="http://schemas.microsoft.com/office/drawing/2014/main" id="{F83D6D04-F36F-F090-AFB8-1CC9A91294C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744861">
              <a:off x="8725100" y="4098785"/>
              <a:ext cx="1364715" cy="100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205;g2827a24c40e_2_28">
            <a:extLst>
              <a:ext uri="{FF2B5EF4-FFF2-40B4-BE49-F238E27FC236}">
                <a16:creationId xmlns:a16="http://schemas.microsoft.com/office/drawing/2014/main" id="{F7F572AB-4DEA-2A2E-3479-368D0721F753}"/>
              </a:ext>
            </a:extLst>
          </p:cNvPr>
          <p:cNvSpPr txBox="1"/>
          <p:nvPr/>
        </p:nvSpPr>
        <p:spPr>
          <a:xfrm flipH="1">
            <a:off x="5942348" y="4421783"/>
            <a:ext cx="3090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orbel"/>
                <a:ea typeface="Corbel"/>
                <a:cs typeface="Corbel"/>
                <a:sym typeface="Corbel"/>
              </a:rPr>
              <a:t>&lt;</a:t>
            </a:r>
            <a:endParaRPr sz="4000" b="1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27DA48-E181-250A-5349-D6C16E17E39B}"/>
              </a:ext>
            </a:extLst>
          </p:cNvPr>
          <p:cNvGrpSpPr/>
          <p:nvPr/>
        </p:nvGrpSpPr>
        <p:grpSpPr>
          <a:xfrm>
            <a:off x="8285497" y="1263018"/>
            <a:ext cx="1533739" cy="1895740"/>
            <a:chOff x="8640589" y="3631501"/>
            <a:chExt cx="1533739" cy="1895740"/>
          </a:xfrm>
        </p:grpSpPr>
        <p:pic>
          <p:nvPicPr>
            <p:cNvPr id="3" name="Picture 2" descr="A black and white circular object&#10;&#10;Description automatically generated">
              <a:extLst>
                <a:ext uri="{FF2B5EF4-FFF2-40B4-BE49-F238E27FC236}">
                  <a16:creationId xmlns:a16="http://schemas.microsoft.com/office/drawing/2014/main" id="{6710CC66-4CEB-4093-C9E6-E787E8454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0589" y="3631501"/>
              <a:ext cx="1533739" cy="1895740"/>
            </a:xfrm>
            <a:prstGeom prst="rect">
              <a:avLst/>
            </a:prstGeom>
          </p:spPr>
        </p:pic>
        <p:pic>
          <p:nvPicPr>
            <p:cNvPr id="4" name="Google Shape;219;p3" descr="20+ Free Gene Icon &amp; Dna Images - Pixabay">
              <a:extLst>
                <a:ext uri="{FF2B5EF4-FFF2-40B4-BE49-F238E27FC236}">
                  <a16:creationId xmlns:a16="http://schemas.microsoft.com/office/drawing/2014/main" id="{D2D64149-499D-9178-2360-B5C99E1DF46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2744861">
              <a:off x="8725100" y="4098785"/>
              <a:ext cx="1364715" cy="1000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" name="Google Shape;211;p3" descr="Antarctic Penguin Cliparts, Stock Vector and Royalty Free Antarctic Penguin  Illustrati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06908" y="1795367"/>
            <a:ext cx="2092135" cy="209213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"/>
          <p:cNvSpPr txBox="1"/>
          <p:nvPr/>
        </p:nvSpPr>
        <p:spPr>
          <a:xfrm>
            <a:off x="70485" y="66676"/>
            <a:ext cx="6055995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Research Questions</a:t>
            </a:r>
            <a:endParaRPr sz="140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13" name="Google Shape;213;p3"/>
          <p:cNvSpPr txBox="1"/>
          <p:nvPr/>
        </p:nvSpPr>
        <p:spPr>
          <a:xfrm>
            <a:off x="266700" y="973325"/>
            <a:ext cx="7597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 a 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 genome sequence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storage framework be developed that provides :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14" name="Google Shape;214;p3"/>
          <p:cNvSpPr txBox="1"/>
          <p:nvPr/>
        </p:nvSpPr>
        <p:spPr>
          <a:xfrm>
            <a:off x="854530" y="1797945"/>
            <a:ext cx="41492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Efficient </a:t>
            </a:r>
            <a:r>
              <a:rPr lang="en-US" sz="24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torage structure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15" name="Google Shape;215;p3"/>
          <p:cNvSpPr txBox="1"/>
          <p:nvPr/>
        </p:nvSpPr>
        <p:spPr>
          <a:xfrm>
            <a:off x="266700" y="4043516"/>
            <a:ext cx="974020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 querying algorithms be developed that are both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efficient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and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scalable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?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216" name="Google Shape;21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9615265" y="1816856"/>
            <a:ext cx="1475893" cy="147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"/>
          <p:cNvPicPr preferRelativeResize="0"/>
          <p:nvPr/>
        </p:nvPicPr>
        <p:blipFill rotWithShape="1">
          <a:blip r:embed="rId7">
            <a:alphaModFix/>
          </a:blip>
          <a:srcRect l="58808" r="9336" b="41118"/>
          <a:stretch/>
        </p:blipFill>
        <p:spPr>
          <a:xfrm>
            <a:off x="9389340" y="919378"/>
            <a:ext cx="640106" cy="94654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"/>
          <p:cNvSpPr txBox="1"/>
          <p:nvPr/>
        </p:nvSpPr>
        <p:spPr>
          <a:xfrm>
            <a:off x="854530" y="2305525"/>
            <a:ext cx="68543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 control over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storage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privacy and sharing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22" name="Google Shape;222;p3"/>
          <p:cNvSpPr txBox="1"/>
          <p:nvPr/>
        </p:nvSpPr>
        <p:spPr>
          <a:xfrm>
            <a:off x="854530" y="2813105"/>
            <a:ext cx="46318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Performant querying capabilities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23" name="Google Shape;223;p3"/>
          <p:cNvSpPr txBox="1"/>
          <p:nvPr/>
        </p:nvSpPr>
        <p:spPr>
          <a:xfrm>
            <a:off x="280894" y="5028241"/>
            <a:ext cx="93485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 this framework be built on a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standardized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data accessing system?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TO_2017">
  <a:themeElements>
    <a:clrScheme name="VITO_2017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34A3DC"/>
      </a:accent1>
      <a:accent2>
        <a:srgbClr val="F58220"/>
      </a:accent2>
      <a:accent3>
        <a:srgbClr val="67AF3E"/>
      </a:accent3>
      <a:accent4>
        <a:srgbClr val="C55E66"/>
      </a:accent4>
      <a:accent5>
        <a:srgbClr val="E5BB29"/>
      </a:accent5>
      <a:accent6>
        <a:srgbClr val="4693A9"/>
      </a:accent6>
      <a:hlink>
        <a:srgbClr val="0000FF"/>
      </a:hlink>
      <a:folHlink>
        <a:srgbClr val="800080"/>
      </a:folHlink>
    </a:clrScheme>
    <a:fontScheme name="Vi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VITO_2017</Template>
  <TotalTime>18989</TotalTime>
  <Words>1174</Words>
  <Application>Microsoft Macintosh PowerPoint</Application>
  <PresentationFormat>Widescreen</PresentationFormat>
  <Paragraphs>164</Paragraphs>
  <Slides>19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Yu Gothic Light</vt:lpstr>
      <vt:lpstr>KoHo</vt:lpstr>
      <vt:lpstr>Yu Gothic UI Light</vt:lpstr>
      <vt:lpstr>Century Gothic</vt:lpstr>
      <vt:lpstr>Calibri</vt:lpstr>
      <vt:lpstr>Candara</vt:lpstr>
      <vt:lpstr>Wingdings</vt:lpstr>
      <vt:lpstr>Candara Light</vt:lpstr>
      <vt:lpstr>Corbel</vt:lpstr>
      <vt:lpstr>Courier New</vt:lpstr>
      <vt:lpstr>Calibri Light</vt:lpstr>
      <vt:lpstr>Arial</vt:lpstr>
      <vt:lpstr>VITO_2017</vt:lpstr>
      <vt:lpstr>PErsoNal Genome QUery IN healthcare and clinical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Patient-controlled Searchable Personal genome storage </dc:title>
  <dc:creator>Elias Crum</dc:creator>
  <cp:lastModifiedBy>Elias Crum</cp:lastModifiedBy>
  <cp:revision>24</cp:revision>
  <dcterms:created xsi:type="dcterms:W3CDTF">2023-09-18T14:11:56Z</dcterms:created>
  <dcterms:modified xsi:type="dcterms:W3CDTF">2024-05-13T07:59:44Z</dcterms:modified>
</cp:coreProperties>
</file>